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65" r:id="rId4"/>
    <p:sldId id="258" r:id="rId5"/>
    <p:sldId id="276" r:id="rId6"/>
    <p:sldId id="257" r:id="rId7"/>
    <p:sldId id="259" r:id="rId8"/>
    <p:sldId id="260" r:id="rId9"/>
    <p:sldId id="266" r:id="rId10"/>
    <p:sldId id="264" r:id="rId11"/>
    <p:sldId id="277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14.wmf"/><Relationship Id="rId1" Type="http://schemas.openxmlformats.org/officeDocument/2006/relationships/image" Target="../media/image12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06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01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32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81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12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1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38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85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12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0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25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EE849-6D98-4129-8D74-4D9C597CD790}" type="datetimeFigureOut">
              <a:rPr lang="zh-TW" altLang="en-US" smtClean="0"/>
              <a:t>2017/7/26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E6F54-3F06-4253-9BF3-8949A85D71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72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9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2507923" y="661601"/>
            <a:ext cx="6550765" cy="5534797"/>
            <a:chOff x="2507923" y="661601"/>
            <a:chExt cx="6550765" cy="553479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11" y="661601"/>
              <a:ext cx="5925377" cy="5534797"/>
            </a:xfrm>
            <a:prstGeom prst="rect">
              <a:avLst/>
            </a:prstGeom>
          </p:spPr>
        </p:pic>
        <p:cxnSp>
          <p:nvCxnSpPr>
            <p:cNvPr id="4" name="直線單箭頭接點 3"/>
            <p:cNvCxnSpPr/>
            <p:nvPr/>
          </p:nvCxnSpPr>
          <p:spPr>
            <a:xfrm>
              <a:off x="4206240" y="3715789"/>
              <a:ext cx="0" cy="4405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直線單箭頭接點 4"/>
            <p:cNvCxnSpPr/>
            <p:nvPr/>
          </p:nvCxnSpPr>
          <p:spPr>
            <a:xfrm>
              <a:off x="4475019" y="3715789"/>
              <a:ext cx="0" cy="4405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4206240" y="3408218"/>
              <a:ext cx="0" cy="3075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4475019" y="3408218"/>
              <a:ext cx="0" cy="3075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4549832" y="3715789"/>
              <a:ext cx="0" cy="440575"/>
            </a:xfrm>
            <a:prstGeom prst="straightConnector1">
              <a:avLst/>
            </a:prstGeom>
            <a:ln>
              <a:solidFill>
                <a:srgbClr val="FF7171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4818611" y="3715789"/>
              <a:ext cx="0" cy="440575"/>
            </a:xfrm>
            <a:prstGeom prst="straightConnector1">
              <a:avLst/>
            </a:prstGeom>
            <a:ln>
              <a:solidFill>
                <a:srgbClr val="FF7171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4549832" y="3408218"/>
              <a:ext cx="0" cy="307571"/>
            </a:xfrm>
            <a:prstGeom prst="straightConnector1">
              <a:avLst/>
            </a:prstGeom>
            <a:ln>
              <a:solidFill>
                <a:srgbClr val="FF7171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4818611" y="3408218"/>
              <a:ext cx="0" cy="307571"/>
            </a:xfrm>
            <a:prstGeom prst="straightConnector1">
              <a:avLst/>
            </a:prstGeom>
            <a:ln>
              <a:solidFill>
                <a:srgbClr val="FF7171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>
              <a:off x="5167744" y="3715789"/>
              <a:ext cx="0" cy="44057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5373148" y="3715789"/>
              <a:ext cx="0" cy="44057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5167744" y="3408218"/>
              <a:ext cx="0" cy="30757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>
              <a:off x="5373148" y="3408218"/>
              <a:ext cx="0" cy="30757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H="1">
              <a:off x="2537228" y="3715789"/>
              <a:ext cx="3173618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2537228" y="3377235"/>
              <a:ext cx="740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PM10</a:t>
              </a:r>
              <a:endPara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507923" y="3715789"/>
              <a:ext cx="798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PM2.5</a:t>
              </a:r>
              <a:endParaRPr lang="zh-TW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097413" y="4148052"/>
              <a:ext cx="50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</a:t>
              </a:r>
              <a:endParaRPr lang="zh-TW" alt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4463448" y="4142473"/>
              <a:ext cx="50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rgbClr val="FF717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NIR</a:t>
              </a:r>
              <a:endParaRPr lang="zh-TW" altLang="en-US" sz="1200" dirty="0">
                <a:solidFill>
                  <a:srgbClr val="FF717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038404" y="4142472"/>
              <a:ext cx="500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TW" sz="12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</a:t>
              </a:r>
              <a:endPara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26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87" y="1410656"/>
            <a:ext cx="5023750" cy="4991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77" y="1410656"/>
            <a:ext cx="5023750" cy="499170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293067" y="97267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原始反射頻譜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23760" y="972677"/>
            <a:ext cx="3262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亮度歸一化之反射</a:t>
            </a:r>
            <a:r>
              <a:rPr lang="zh-TW" altLang="en-US" sz="2400" dirty="0">
                <a:solidFill>
                  <a:srgbClr val="FF0000"/>
                </a:solidFill>
              </a:rPr>
              <a:t>頻譜</a:t>
            </a:r>
          </a:p>
        </p:txBody>
      </p:sp>
    </p:spTree>
    <p:extLst>
      <p:ext uri="{BB962C8B-B14F-4D97-AF65-F5344CB8AC3E}">
        <p14:creationId xmlns:p14="http://schemas.microsoft.com/office/powerpoint/2010/main" val="4758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585787"/>
            <a:ext cx="6743700" cy="5686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888410" y="1568679"/>
                <a:ext cx="1044966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zh-TW" altLang="en-US" sz="14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=0.6919</m:t>
                      </m:r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10" y="1568679"/>
                <a:ext cx="1044966" cy="215444"/>
              </a:xfrm>
              <a:prstGeom prst="rect">
                <a:avLst/>
              </a:prstGeom>
              <a:blipFill>
                <a:blip r:embed="rId3"/>
                <a:stretch>
                  <a:fillRect l="-2890" r="-2890" b="-2632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 rot="16200000">
            <a:off x="1900572" y="3798831"/>
            <a:ext cx="195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reflectance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177633" y="5823185"/>
            <a:ext cx="24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 without PM2.5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85471" y="5267626"/>
                <a:ext cx="927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PM10</a:t>
                </a:r>
                <a:r>
                  <a:rPr lang="zh-TW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</a:rPr>
                      <m:t>μg</m:t>
                    </m:r>
                    <m:r>
                      <a:rPr lang="en-US" altLang="zh-TW" sz="1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471" y="5267626"/>
                <a:ext cx="927001" cy="523220"/>
              </a:xfrm>
              <a:prstGeom prst="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44478" y="701361"/>
                <a:ext cx="3303043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W/O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PM2.5</a:t>
                </a:r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𝑃𝑀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2.5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78" y="701361"/>
                <a:ext cx="3303043" cy="375872"/>
              </a:xfrm>
              <a:prstGeom prst="rect">
                <a:avLst/>
              </a:prstGeom>
              <a:blipFill>
                <a:blip r:embed="rId5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871445" y="2165436"/>
                <a:ext cx="1136914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i="1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=0.005765</m:t>
                      </m:r>
                    </m:oMath>
                  </m:oMathPara>
                </a14:m>
                <a:endParaRPr lang="zh-TW" altLang="en-US" sz="1400" dirty="0">
                  <a:solidFill>
                    <a:srgbClr val="B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45" y="2165436"/>
                <a:ext cx="1136914" cy="215444"/>
              </a:xfrm>
              <a:prstGeom prst="rect">
                <a:avLst/>
              </a:prstGeom>
              <a:blipFill>
                <a:blip r:embed="rId6"/>
                <a:stretch>
                  <a:fillRect r="-2116" b="-2632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57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523875"/>
            <a:ext cx="6334125" cy="5810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732820" y="1623387"/>
                <a:ext cx="1044966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zh-TW" altLang="en-US" sz="14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TW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7803</m:t>
                      </m:r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20" y="1623387"/>
                <a:ext cx="1044966" cy="215444"/>
              </a:xfrm>
              <a:prstGeom prst="rect">
                <a:avLst/>
              </a:prstGeom>
              <a:blipFill>
                <a:blip r:embed="rId3"/>
                <a:stretch>
                  <a:fillRect l="-2874" r="-2299" b="-2632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 rot="16200000">
            <a:off x="2105359" y="3815180"/>
            <a:ext cx="195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reflectance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04386" y="5908910"/>
            <a:ext cx="24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 without PM10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36049" y="5251335"/>
                <a:ext cx="927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PM10</a:t>
                </a:r>
                <a:r>
                  <a:rPr lang="zh-TW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</a:rPr>
                      <m:t>μg</m:t>
                    </m:r>
                    <m:r>
                      <a:rPr lang="en-US" altLang="zh-TW" sz="1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049" y="5251335"/>
                <a:ext cx="927001" cy="523220"/>
              </a:xfrm>
              <a:prstGeom prst="rect">
                <a:avLst/>
              </a:prstGeom>
              <a:blipFill>
                <a:blip r:embed="rId4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55046" y="639570"/>
                <a:ext cx="3281905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W/O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PM10)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𝑃𝑀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46" y="639570"/>
                <a:ext cx="3281905" cy="375872"/>
              </a:xfrm>
              <a:prstGeom prst="rect">
                <a:avLst/>
              </a:prstGeom>
              <a:blipFill>
                <a:blip r:embed="rId5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58357" y="2260686"/>
                <a:ext cx="1064779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400" i="1" smtClean="0">
                        <a:solidFill>
                          <a:srgbClr val="B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400" i="1">
                        <a:solidFill>
                          <a:srgbClr val="B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1400" b="0" i="1" smtClean="0">
                        <a:solidFill>
                          <a:srgbClr val="B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i="1">
                        <a:solidFill>
                          <a:srgbClr val="B00000"/>
                        </a:solidFill>
                        <a:latin typeface="Cambria Math" panose="02040503050406030204" pitchFamily="18" charset="0"/>
                      </a:rPr>
                      <m:t>0.00</m:t>
                    </m:r>
                  </m:oMath>
                </a14:m>
                <a:r>
                  <a:rPr lang="en-US" altLang="zh-TW" sz="1400" dirty="0" smtClean="0">
                    <a:solidFill>
                      <a:srgbClr val="B00000"/>
                    </a:solidFill>
                  </a:rPr>
                  <a:t>3024</a:t>
                </a:r>
                <a:endParaRPr lang="zh-TW" altLang="en-US" sz="1400" dirty="0">
                  <a:solidFill>
                    <a:srgbClr val="B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357" y="2260686"/>
                <a:ext cx="1064779" cy="215444"/>
              </a:xfrm>
              <a:prstGeom prst="rect">
                <a:avLst/>
              </a:prstGeom>
              <a:blipFill>
                <a:blip r:embed="rId6"/>
                <a:stretch>
                  <a:fillRect l="-1130" t="-21622" r="-9040" b="-45946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28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484988"/>
              </p:ext>
            </p:extLst>
          </p:nvPr>
        </p:nvGraphicFramePr>
        <p:xfrm>
          <a:off x="738159" y="2252749"/>
          <a:ext cx="5066404" cy="3692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8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159" y="2252749"/>
                        <a:ext cx="5066404" cy="3692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標題 2"/>
          <p:cNvSpPr txBox="1">
            <a:spLocks/>
          </p:cNvSpPr>
          <p:nvPr/>
        </p:nvSpPr>
        <p:spPr>
          <a:xfrm>
            <a:off x="1772349" y="561452"/>
            <a:ext cx="3417916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5/13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7209610" y="561452"/>
            <a:ext cx="4423756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5/13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762641"/>
              </p:ext>
            </p:extLst>
          </p:nvPr>
        </p:nvGraphicFramePr>
        <p:xfrm>
          <a:off x="6141432" y="2252749"/>
          <a:ext cx="5066404" cy="3692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1432" y="2252749"/>
                        <a:ext cx="5066404" cy="3692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2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927745"/>
              </p:ext>
            </p:extLst>
          </p:nvPr>
        </p:nvGraphicFramePr>
        <p:xfrm>
          <a:off x="620846" y="1807067"/>
          <a:ext cx="5296720" cy="3859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846" y="1807067"/>
                        <a:ext cx="5296720" cy="3859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366421"/>
              </p:ext>
            </p:extLst>
          </p:nvPr>
        </p:nvGraphicFramePr>
        <p:xfrm>
          <a:off x="6299372" y="1807067"/>
          <a:ext cx="5296721" cy="3859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9372" y="1807067"/>
                        <a:ext cx="5296721" cy="3859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2"/>
          <p:cNvSpPr txBox="1">
            <a:spLocks/>
          </p:cNvSpPr>
          <p:nvPr/>
        </p:nvSpPr>
        <p:spPr>
          <a:xfrm>
            <a:off x="1888922" y="481504"/>
            <a:ext cx="3226724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6/28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837517" y="481504"/>
            <a:ext cx="306878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6/28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83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019365"/>
              </p:ext>
            </p:extLst>
          </p:nvPr>
        </p:nvGraphicFramePr>
        <p:xfrm>
          <a:off x="662112" y="2224400"/>
          <a:ext cx="4784206" cy="348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112" y="2224400"/>
                        <a:ext cx="4784206" cy="3486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48313"/>
              </p:ext>
            </p:extLst>
          </p:nvPr>
        </p:nvGraphicFramePr>
        <p:xfrm>
          <a:off x="5885411" y="2224400"/>
          <a:ext cx="4796444" cy="34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5411" y="2224400"/>
                        <a:ext cx="4796444" cy="349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標題 2"/>
          <p:cNvSpPr txBox="1">
            <a:spLocks/>
          </p:cNvSpPr>
          <p:nvPr/>
        </p:nvSpPr>
        <p:spPr>
          <a:xfrm>
            <a:off x="1630064" y="807398"/>
            <a:ext cx="3395133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6/29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sp>
        <p:nvSpPr>
          <p:cNvPr id="8" name="標題 2"/>
          <p:cNvSpPr txBox="1">
            <a:spLocks/>
          </p:cNvSpPr>
          <p:nvPr/>
        </p:nvSpPr>
        <p:spPr>
          <a:xfrm>
            <a:off x="6722070" y="807397"/>
            <a:ext cx="33528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6/29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094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5168" t="7518" r="25580" b="17930"/>
          <a:stretch/>
        </p:blipFill>
        <p:spPr>
          <a:xfrm>
            <a:off x="3208713" y="1620981"/>
            <a:ext cx="5245332" cy="39734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584470" y="615142"/>
            <a:ext cx="24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FIR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9345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4" y="1537855"/>
            <a:ext cx="4516514" cy="44929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644" y="1537855"/>
            <a:ext cx="4445486" cy="44222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93067" y="97267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原始反射頻譜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3760" y="972677"/>
            <a:ext cx="3262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亮度歸一化之反射</a:t>
            </a:r>
            <a:r>
              <a:rPr lang="zh-TW" altLang="en-US" sz="2400" dirty="0">
                <a:solidFill>
                  <a:srgbClr val="FF0000"/>
                </a:solidFill>
              </a:rPr>
              <a:t>頻譜</a:t>
            </a:r>
          </a:p>
        </p:txBody>
      </p:sp>
    </p:spTree>
    <p:extLst>
      <p:ext uri="{BB962C8B-B14F-4D97-AF65-F5344CB8AC3E}">
        <p14:creationId xmlns:p14="http://schemas.microsoft.com/office/powerpoint/2010/main" val="419216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217321"/>
              </p:ext>
            </p:extLst>
          </p:nvPr>
        </p:nvGraphicFramePr>
        <p:xfrm>
          <a:off x="612714" y="1887015"/>
          <a:ext cx="5387977" cy="3926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714" y="1887015"/>
                        <a:ext cx="5387977" cy="3926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75401"/>
              </p:ext>
            </p:extLst>
          </p:nvPr>
        </p:nvGraphicFramePr>
        <p:xfrm>
          <a:off x="6133767" y="1887015"/>
          <a:ext cx="5387977" cy="3926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3767" y="1887015"/>
                        <a:ext cx="5387977" cy="3926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2"/>
          <p:cNvSpPr txBox="1">
            <a:spLocks/>
          </p:cNvSpPr>
          <p:nvPr/>
        </p:nvSpPr>
        <p:spPr>
          <a:xfrm>
            <a:off x="1772349" y="561452"/>
            <a:ext cx="3417916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5/13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7209610" y="561452"/>
            <a:ext cx="4423756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5/13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0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851498"/>
              </p:ext>
            </p:extLst>
          </p:nvPr>
        </p:nvGraphicFramePr>
        <p:xfrm>
          <a:off x="1221183" y="1774894"/>
          <a:ext cx="3010915" cy="2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1183" y="1774894"/>
                        <a:ext cx="3010915" cy="21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256456"/>
              </p:ext>
            </p:extLst>
          </p:nvPr>
        </p:nvGraphicFramePr>
        <p:xfrm>
          <a:off x="4372907" y="1729088"/>
          <a:ext cx="3136629" cy="22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72907" y="1729088"/>
                        <a:ext cx="3136629" cy="22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404696"/>
              </p:ext>
            </p:extLst>
          </p:nvPr>
        </p:nvGraphicFramePr>
        <p:xfrm>
          <a:off x="7667893" y="1573786"/>
          <a:ext cx="3451710" cy="251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Graph" r:id="rId7" imgW="4032360" imgH="2938320" progId="Origin50.Graph">
                  <p:embed/>
                </p:oleObj>
              </mc:Choice>
              <mc:Fallback>
                <p:oleObj name="Graph" r:id="rId7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67893" y="1573786"/>
                        <a:ext cx="3451710" cy="251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90152"/>
              </p:ext>
            </p:extLst>
          </p:nvPr>
        </p:nvGraphicFramePr>
        <p:xfrm>
          <a:off x="1305579" y="4240330"/>
          <a:ext cx="3067328" cy="223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Graph" r:id="rId9" imgW="4032360" imgH="2938320" progId="Origin50.Graph">
                  <p:embed/>
                </p:oleObj>
              </mc:Choice>
              <mc:Fallback>
                <p:oleObj name="Graph" r:id="rId9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05579" y="4240330"/>
                        <a:ext cx="3067328" cy="2235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052189"/>
              </p:ext>
            </p:extLst>
          </p:nvPr>
        </p:nvGraphicFramePr>
        <p:xfrm>
          <a:off x="4210869" y="4096995"/>
          <a:ext cx="3460704" cy="252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Graph" r:id="rId11" imgW="4032360" imgH="2938320" progId="Origin50.Graph">
                  <p:embed/>
                </p:oleObj>
              </mc:Choice>
              <mc:Fallback>
                <p:oleObj name="Graph" r:id="rId11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10869" y="4096995"/>
                        <a:ext cx="3460704" cy="252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31263"/>
              </p:ext>
            </p:extLst>
          </p:nvPr>
        </p:nvGraphicFramePr>
        <p:xfrm>
          <a:off x="7992624" y="4240330"/>
          <a:ext cx="3249839" cy="23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Graph" r:id="rId13" imgW="4032360" imgH="2938320" progId="Origin50.Graph">
                  <p:embed/>
                </p:oleObj>
              </mc:Choice>
              <mc:Fallback>
                <p:oleObj name="Graph" r:id="rId13" imgW="4032360" imgH="2938320" progId="Origin50.Graph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2624" y="4240330"/>
                        <a:ext cx="3249839" cy="23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65512" y="2435629"/>
            <a:ext cx="90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VIS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9159" y="5239808"/>
            <a:ext cx="90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NIR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90356" y="1262228"/>
            <a:ext cx="89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5/13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92080" y="1262228"/>
            <a:ext cx="89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6/28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077216" y="1262228"/>
            <a:ext cx="89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r>
              <a:rPr lang="en-US" altLang="zh-TW" dirty="0" smtClean="0"/>
              <a:t>/29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876" y="283081"/>
            <a:ext cx="4364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0000FF"/>
                </a:solidFill>
              </a:rPr>
              <a:t>PM2.5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0" t="2526" r="6563" b="7599"/>
          <a:stretch/>
        </p:blipFill>
        <p:spPr>
          <a:xfrm>
            <a:off x="2335877" y="1529542"/>
            <a:ext cx="7207135" cy="483800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692535" y="598516"/>
            <a:ext cx="2493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0000FF"/>
                </a:solidFill>
              </a:rPr>
              <a:t>VIS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193856"/>
              </p:ext>
            </p:extLst>
          </p:nvPr>
        </p:nvGraphicFramePr>
        <p:xfrm>
          <a:off x="1143462" y="1631897"/>
          <a:ext cx="3095397" cy="225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4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462" y="1631897"/>
                        <a:ext cx="3095397" cy="2255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08458"/>
              </p:ext>
            </p:extLst>
          </p:nvPr>
        </p:nvGraphicFramePr>
        <p:xfrm>
          <a:off x="4613171" y="1749564"/>
          <a:ext cx="2772464" cy="2020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5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3171" y="1749564"/>
                        <a:ext cx="2772464" cy="2020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075903"/>
              </p:ext>
            </p:extLst>
          </p:nvPr>
        </p:nvGraphicFramePr>
        <p:xfrm>
          <a:off x="8043892" y="1665300"/>
          <a:ext cx="3003721" cy="2188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6" name="Graph" r:id="rId7" imgW="4032360" imgH="2938320" progId="Origin50.Graph">
                  <p:embed/>
                </p:oleObj>
              </mc:Choice>
              <mc:Fallback>
                <p:oleObj name="Graph" r:id="rId7" imgW="4032360" imgH="2938320" progId="Origin50.Graph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3892" y="1665300"/>
                        <a:ext cx="3003721" cy="2188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100123"/>
              </p:ext>
            </p:extLst>
          </p:nvPr>
        </p:nvGraphicFramePr>
        <p:xfrm>
          <a:off x="1191411" y="4286915"/>
          <a:ext cx="3130580" cy="228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Graph" r:id="rId9" imgW="4032360" imgH="2938320" progId="Origin50.Graph">
                  <p:embed/>
                </p:oleObj>
              </mc:Choice>
              <mc:Fallback>
                <p:oleObj name="Graph" r:id="rId9" imgW="4032360" imgH="2938320" progId="Origin50.Graph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411" y="4286915"/>
                        <a:ext cx="3130580" cy="2281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493326"/>
              </p:ext>
            </p:extLst>
          </p:nvPr>
        </p:nvGraphicFramePr>
        <p:xfrm>
          <a:off x="4481981" y="4538749"/>
          <a:ext cx="2903654" cy="211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8" name="Graph" r:id="rId11" imgW="4032360" imgH="2938320" progId="Origin50.Graph">
                  <p:embed/>
                </p:oleObj>
              </mc:Choice>
              <mc:Fallback>
                <p:oleObj name="Graph" r:id="rId11" imgW="4032360" imgH="2938320" progId="Origin50.Graph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81981" y="4538749"/>
                        <a:ext cx="2903654" cy="2116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028651"/>
              </p:ext>
            </p:extLst>
          </p:nvPr>
        </p:nvGraphicFramePr>
        <p:xfrm>
          <a:off x="7705615" y="4131232"/>
          <a:ext cx="3557848" cy="2592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9" name="Graph" r:id="rId13" imgW="4032360" imgH="2938320" progId="Origin50.Graph">
                  <p:embed/>
                </p:oleObj>
              </mc:Choice>
              <mc:Fallback>
                <p:oleObj name="Graph" r:id="rId13" imgW="4032360" imgH="2938320" progId="Origin50.Graph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05615" y="4131232"/>
                        <a:ext cx="3557848" cy="2592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23948" y="2327563"/>
            <a:ext cx="90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VIS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7595" y="5131742"/>
            <a:ext cx="90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NIR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348792" y="1154162"/>
            <a:ext cx="89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5/13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50516" y="1154162"/>
            <a:ext cx="89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6/28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035652" y="1154162"/>
            <a:ext cx="89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r>
              <a:rPr lang="en-US" altLang="zh-TW" dirty="0" smtClean="0"/>
              <a:t>/29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58876" y="283081"/>
            <a:ext cx="4364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0000FF"/>
                </a:solidFill>
              </a:rPr>
              <a:t>PM10</a:t>
            </a:r>
            <a:endParaRPr lang="zh-TW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8" y="436072"/>
            <a:ext cx="6410325" cy="575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902398" y="1376705"/>
                <a:ext cx="610552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zh-TW" altLang="en-US" sz="14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398" y="1376705"/>
                <a:ext cx="610552" cy="215444"/>
              </a:xfrm>
              <a:prstGeom prst="rect">
                <a:avLst/>
              </a:prstGeom>
              <a:blipFill>
                <a:blip r:embed="rId3"/>
                <a:stretch>
                  <a:fillRect l="-4902" r="-4902" b="-5405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 rot="16200000">
            <a:off x="1900571" y="3724017"/>
            <a:ext cx="195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Intensity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03956" y="5823185"/>
            <a:ext cx="24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without PM2.5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137872" y="5183587"/>
                <a:ext cx="927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PM2.5</a:t>
                </a:r>
                <a:r>
                  <a:rPr lang="zh-TW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</a:rPr>
                      <m:t>μg</m:t>
                    </m:r>
                    <m:r>
                      <a:rPr lang="en-US" altLang="zh-TW" sz="1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872" y="5183587"/>
                <a:ext cx="927001" cy="523220"/>
              </a:xfrm>
              <a:prstGeom prst="rect">
                <a:avLst/>
              </a:prstGeom>
              <a:blipFill>
                <a:blip r:embed="rId4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18773" y="530517"/>
                <a:ext cx="322107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(I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W/O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PM2.5</a:t>
                </a:r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𝑃𝑀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2.5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73" y="530517"/>
                <a:ext cx="3221074" cy="375872"/>
              </a:xfrm>
              <a:prstGeom prst="rect">
                <a:avLst/>
              </a:prstGeom>
              <a:blipFill>
                <a:blip r:embed="rId5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821568" y="2098934"/>
                <a:ext cx="1422890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i="1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=1.902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1400" b="0" i="1" smtClean="0">
                              <a:solidFill>
                                <a:srgbClr val="B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rgbClr val="B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rgbClr val="B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zh-TW" altLang="en-US" sz="1400" dirty="0">
                  <a:solidFill>
                    <a:srgbClr val="B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68" y="2098934"/>
                <a:ext cx="1422890" cy="215444"/>
              </a:xfrm>
              <a:prstGeom prst="rect">
                <a:avLst/>
              </a:prstGeom>
              <a:blipFill>
                <a:blip r:embed="rId6"/>
                <a:stretch>
                  <a:fillRect r="-426" b="-2632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65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504825"/>
            <a:ext cx="6362700" cy="5848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092899" y="1484770"/>
                <a:ext cx="610552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zh-TW" altLang="en-US" sz="14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899" y="1484770"/>
                <a:ext cx="610552" cy="215444"/>
              </a:xfrm>
              <a:prstGeom prst="rect">
                <a:avLst/>
              </a:prstGeom>
              <a:blipFill>
                <a:blip r:embed="rId3"/>
                <a:stretch>
                  <a:fillRect l="-4902" r="-4902" b="-5405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 rot="16200000">
            <a:off x="2091072" y="3832082"/>
            <a:ext cx="195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Intensity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94457" y="5981127"/>
            <a:ext cx="24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without PM10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350349" y="5308277"/>
                <a:ext cx="927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PM10</a:t>
                </a:r>
                <a:r>
                  <a:rPr lang="zh-TW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</a:rPr>
                      <m:t>μg</m:t>
                    </m:r>
                    <m:r>
                      <a:rPr lang="en-US" altLang="zh-TW" sz="1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349" y="5308277"/>
                <a:ext cx="927001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565311" y="678373"/>
                <a:ext cx="306137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(I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W/O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PM10)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𝑃𝑀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11" y="678373"/>
                <a:ext cx="3061377" cy="375872"/>
              </a:xfrm>
              <a:prstGeom prst="rect">
                <a:avLst/>
              </a:prstGeom>
              <a:blipFill>
                <a:blip r:embed="rId5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012069" y="2206999"/>
                <a:ext cx="1419684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i="1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=7.482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1400" b="0" i="1" smtClean="0">
                              <a:solidFill>
                                <a:srgbClr val="B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rgbClr val="B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400" b="0" i="1" smtClean="0">
                              <a:solidFill>
                                <a:srgbClr val="B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zh-TW" altLang="en-US" sz="1400" dirty="0">
                  <a:solidFill>
                    <a:srgbClr val="B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069" y="2206999"/>
                <a:ext cx="1419684" cy="215444"/>
              </a:xfrm>
              <a:prstGeom prst="rect">
                <a:avLst/>
              </a:prstGeom>
              <a:blipFill>
                <a:blip r:embed="rId6"/>
                <a:stretch>
                  <a:fillRect r="-426" b="-5405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69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867626"/>
              </p:ext>
            </p:extLst>
          </p:nvPr>
        </p:nvGraphicFramePr>
        <p:xfrm>
          <a:off x="2555405" y="922714"/>
          <a:ext cx="5648160" cy="4116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405" y="922714"/>
                        <a:ext cx="5648160" cy="4116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866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293067" y="97267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原始反射頻譜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23760" y="972677"/>
            <a:ext cx="3262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亮度歸一化之反射</a:t>
            </a:r>
            <a:r>
              <a:rPr lang="zh-TW" altLang="en-US" sz="2400" dirty="0">
                <a:solidFill>
                  <a:srgbClr val="FF0000"/>
                </a:solidFill>
              </a:rPr>
              <a:t>頻譜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29" y="1331257"/>
            <a:ext cx="4509782" cy="44810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91" y="1331257"/>
            <a:ext cx="4504969" cy="44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01" y="387387"/>
            <a:ext cx="6419850" cy="569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5138" y="1404312"/>
                <a:ext cx="980846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zh-TW" altLang="en-US" sz="1400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zh-TW" sz="1400" dirty="0" smtClean="0">
                    <a:solidFill>
                      <a:srgbClr val="C00000"/>
                    </a:solidFill>
                  </a:rPr>
                  <a:t>789</a:t>
                </a:r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38" y="1404312"/>
                <a:ext cx="980846" cy="215444"/>
              </a:xfrm>
              <a:prstGeom prst="rect">
                <a:avLst/>
              </a:prstGeom>
              <a:blipFill>
                <a:blip r:embed="rId3"/>
                <a:stretch>
                  <a:fillRect l="-5521" t="-18421" r="-9816" b="-44737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 rot="16200000">
            <a:off x="1632075" y="3751206"/>
            <a:ext cx="195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reflectance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09136" y="5775560"/>
            <a:ext cx="24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 without PM2.5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893149" y="4946535"/>
                <a:ext cx="927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PM2.5</a:t>
                </a:r>
                <a:r>
                  <a: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</a:rPr>
                      <m:t>μg</m:t>
                    </m:r>
                    <m:r>
                      <a:rPr lang="en-US" altLang="zh-TW" sz="1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149" y="4946535"/>
                <a:ext cx="927001" cy="523220"/>
              </a:xfrm>
              <a:prstGeom prst="rect">
                <a:avLst/>
              </a:prstGeom>
              <a:blipFill>
                <a:blip r:embed="rId4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137661" y="519978"/>
                <a:ext cx="3204401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(R</a:t>
                </a:r>
                <a:r>
                  <a:rPr lang="zh-TW" altLang="en-US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W/O</a:t>
                </a:r>
                <a:r>
                  <a:rPr lang="zh-TW" altLang="en-US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PM2.5)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𝑃𝑀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2.5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1" y="519978"/>
                <a:ext cx="3204401" cy="375872"/>
              </a:xfrm>
              <a:prstGeom prst="rect">
                <a:avLst/>
              </a:prstGeom>
              <a:blipFill>
                <a:blip r:embed="rId5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02948" y="2117811"/>
                <a:ext cx="1136914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i="1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0.005135</m:t>
                      </m:r>
                    </m:oMath>
                  </m:oMathPara>
                </a14:m>
                <a:endParaRPr lang="zh-TW" altLang="en-US" sz="1400" dirty="0">
                  <a:solidFill>
                    <a:srgbClr val="B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948" y="2117811"/>
                <a:ext cx="1136914" cy="215444"/>
              </a:xfrm>
              <a:prstGeom prst="rect">
                <a:avLst/>
              </a:prstGeom>
              <a:blipFill>
                <a:blip r:embed="rId6"/>
                <a:stretch>
                  <a:fillRect r="-2116" b="-2632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0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9" y="339762"/>
            <a:ext cx="6343650" cy="574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515138" y="1404312"/>
                <a:ext cx="980846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m:rPr>
                            <m:nor/>
                          </m:rPr>
                          <a:rPr lang="zh-TW" altLang="en-US" sz="1400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altLang="zh-TW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zh-TW" sz="1400" dirty="0" smtClean="0">
                    <a:solidFill>
                      <a:srgbClr val="C00000"/>
                    </a:solidFill>
                  </a:rPr>
                  <a:t>738</a:t>
                </a:r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38" y="1404312"/>
                <a:ext cx="980846" cy="215444"/>
              </a:xfrm>
              <a:prstGeom prst="rect">
                <a:avLst/>
              </a:prstGeom>
              <a:blipFill>
                <a:blip r:embed="rId3"/>
                <a:stretch>
                  <a:fillRect l="-5521" t="-18421" r="-9816" b="-44737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 rot="16200000">
            <a:off x="1632075" y="3751206"/>
            <a:ext cx="195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reflectance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09136" y="5775560"/>
            <a:ext cx="24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 without PM10 (a.u.)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893149" y="4946535"/>
                <a:ext cx="927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PM10</a:t>
                </a:r>
                <a:r>
                  <a:rPr lang="zh-TW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</a:rPr>
                      <m:t>μg</m:t>
                    </m:r>
                    <m:r>
                      <a:rPr lang="en-US" altLang="zh-TW" sz="140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149" y="4946535"/>
                <a:ext cx="927001" cy="523220"/>
              </a:xfrm>
              <a:prstGeom prst="rect">
                <a:avLst/>
              </a:prstGeom>
              <a:blipFill>
                <a:blip r:embed="rId4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088833" y="496165"/>
                <a:ext cx="3302058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W/O</a:t>
                </a:r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PM10)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𝑃𝑀</m:t>
                        </m:r>
                        <m:r>
                          <a:rPr lang="en-US" altLang="zh-TW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833" y="496165"/>
                <a:ext cx="3302058" cy="375872"/>
              </a:xfrm>
              <a:prstGeom prst="rect">
                <a:avLst/>
              </a:prstGeom>
              <a:blipFill>
                <a:blip r:embed="rId5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02948" y="2117811"/>
                <a:ext cx="1136914" cy="215444"/>
              </a:xfrm>
              <a:prstGeom prst="rect">
                <a:avLst/>
              </a:prstGeom>
              <a:noFill/>
              <a:ln>
                <a:solidFill>
                  <a:srgbClr val="B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i="1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TW" sz="1400" b="0" i="1" smtClean="0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i="1">
                          <a:solidFill>
                            <a:srgbClr val="B00000"/>
                          </a:solidFill>
                          <a:latin typeface="Cambria Math" panose="02040503050406030204" pitchFamily="18" charset="0"/>
                        </a:rPr>
                        <m:t>0.001837</m:t>
                      </m:r>
                    </m:oMath>
                  </m:oMathPara>
                </a14:m>
                <a:endParaRPr lang="zh-TW" altLang="en-US" sz="1400" dirty="0">
                  <a:solidFill>
                    <a:srgbClr val="B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948" y="2117811"/>
                <a:ext cx="1136914" cy="215444"/>
              </a:xfrm>
              <a:prstGeom prst="rect">
                <a:avLst/>
              </a:prstGeom>
              <a:blipFill>
                <a:blip r:embed="rId6"/>
                <a:stretch>
                  <a:fillRect r="-1587"/>
                </a:stretch>
              </a:blipFill>
              <a:ln>
                <a:solidFill>
                  <a:srgbClr val="B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0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7535"/>
              </p:ext>
            </p:extLst>
          </p:nvPr>
        </p:nvGraphicFramePr>
        <p:xfrm>
          <a:off x="214423" y="1763348"/>
          <a:ext cx="5652618" cy="4119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423" y="1763348"/>
                        <a:ext cx="5652618" cy="4119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772349" y="561452"/>
            <a:ext cx="3417916" cy="1325563"/>
          </a:xfrm>
        </p:spPr>
        <p:txBody>
          <a:bodyPr/>
          <a:lstStyle/>
          <a:p>
            <a:r>
              <a:rPr lang="en-US" altLang="zh-TW" dirty="0" smtClean="0"/>
              <a:t>5/13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88857"/>
              </p:ext>
            </p:extLst>
          </p:nvPr>
        </p:nvGraphicFramePr>
        <p:xfrm>
          <a:off x="5998726" y="1887015"/>
          <a:ext cx="5356916" cy="39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8726" y="1887015"/>
                        <a:ext cx="5356916" cy="390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標題 2"/>
          <p:cNvSpPr txBox="1">
            <a:spLocks/>
          </p:cNvSpPr>
          <p:nvPr/>
        </p:nvSpPr>
        <p:spPr>
          <a:xfrm>
            <a:off x="7209610" y="561452"/>
            <a:ext cx="4423756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5/13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942431"/>
              </p:ext>
            </p:extLst>
          </p:nvPr>
        </p:nvGraphicFramePr>
        <p:xfrm>
          <a:off x="0" y="2015102"/>
          <a:ext cx="5858202" cy="4269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015102"/>
                        <a:ext cx="5858202" cy="4269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標題 2"/>
          <p:cNvSpPr txBox="1">
            <a:spLocks/>
          </p:cNvSpPr>
          <p:nvPr/>
        </p:nvSpPr>
        <p:spPr>
          <a:xfrm>
            <a:off x="1232216" y="523067"/>
            <a:ext cx="3226724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6/28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866284"/>
              </p:ext>
            </p:extLst>
          </p:nvPr>
        </p:nvGraphicFramePr>
        <p:xfrm>
          <a:off x="5922649" y="2015102"/>
          <a:ext cx="5585105" cy="407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2649" y="2015102"/>
                        <a:ext cx="5585105" cy="407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標題 2"/>
          <p:cNvSpPr txBox="1">
            <a:spLocks/>
          </p:cNvSpPr>
          <p:nvPr/>
        </p:nvSpPr>
        <p:spPr>
          <a:xfrm>
            <a:off x="7180811" y="523067"/>
            <a:ext cx="306878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6/28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7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069782"/>
              </p:ext>
            </p:extLst>
          </p:nvPr>
        </p:nvGraphicFramePr>
        <p:xfrm>
          <a:off x="36986" y="2156353"/>
          <a:ext cx="5438275" cy="396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Graph" r:id="rId3" imgW="4032360" imgH="2938320" progId="Origin50.Graph">
                  <p:embed/>
                </p:oleObj>
              </mc:Choice>
              <mc:Fallback>
                <p:oleObj name="Graph" r:id="rId3" imgW="4032360" imgH="29383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86" y="2156353"/>
                        <a:ext cx="5438275" cy="396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標題 2"/>
          <p:cNvSpPr txBox="1">
            <a:spLocks/>
          </p:cNvSpPr>
          <p:nvPr/>
        </p:nvSpPr>
        <p:spPr>
          <a:xfrm>
            <a:off x="1413933" y="1065092"/>
            <a:ext cx="3395133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6/29</a:t>
            </a:r>
            <a:r>
              <a:rPr lang="zh-TW" altLang="en-US" dirty="0" smtClean="0"/>
              <a:t> </a:t>
            </a:r>
            <a:r>
              <a:rPr lang="en-US" altLang="zh-TW" dirty="0" smtClean="0"/>
              <a:t>PM2.5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848516"/>
              </p:ext>
            </p:extLst>
          </p:nvPr>
        </p:nvGraphicFramePr>
        <p:xfrm>
          <a:off x="5475261" y="2156354"/>
          <a:ext cx="5438273" cy="3963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Graph" r:id="rId5" imgW="4032360" imgH="2938320" progId="Origin50.Graph">
                  <p:embed/>
                </p:oleObj>
              </mc:Choice>
              <mc:Fallback>
                <p:oleObj name="Graph" r:id="rId5" imgW="4032360" imgH="2938320" progId="Origin50.Graph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5261" y="2156354"/>
                        <a:ext cx="5438273" cy="3963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標題 2"/>
          <p:cNvSpPr txBox="1">
            <a:spLocks/>
          </p:cNvSpPr>
          <p:nvPr/>
        </p:nvSpPr>
        <p:spPr>
          <a:xfrm>
            <a:off x="6697132" y="1065092"/>
            <a:ext cx="33528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6/29</a:t>
            </a:r>
            <a:r>
              <a:rPr lang="zh-TW" altLang="en-US" dirty="0" smtClean="0"/>
              <a:t> </a:t>
            </a:r>
            <a:r>
              <a:rPr lang="en-US" altLang="zh-TW" dirty="0" smtClean="0"/>
              <a:t>PM10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36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5976" t="14197" r="16342" b="24456"/>
          <a:stretch/>
        </p:blipFill>
        <p:spPr>
          <a:xfrm>
            <a:off x="3624349" y="1770610"/>
            <a:ext cx="4613563" cy="369085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684221" y="623454"/>
            <a:ext cx="2493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rgbClr val="0000FF"/>
                </a:solidFill>
              </a:rPr>
              <a:t>NIR</a:t>
            </a:r>
            <a:endParaRPr lang="zh-TW" alt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246</Words>
  <Application>Microsoft Office PowerPoint</Application>
  <PresentationFormat>寬螢幕</PresentationFormat>
  <Paragraphs>82</Paragraphs>
  <Slides>23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Graph</vt:lpstr>
      <vt:lpstr>Origin Graph</vt:lpstr>
      <vt:lpstr>PowerPoint 簡報</vt:lpstr>
      <vt:lpstr>PowerPoint 簡報</vt:lpstr>
      <vt:lpstr>PowerPoint 簡報</vt:lpstr>
      <vt:lpstr>PowerPoint 簡報</vt:lpstr>
      <vt:lpstr>PowerPoint 簡報</vt:lpstr>
      <vt:lpstr>5/13 PM2.5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吳遠松</dc:creator>
  <cp:lastModifiedBy>吳遠松</cp:lastModifiedBy>
  <cp:revision>51</cp:revision>
  <dcterms:created xsi:type="dcterms:W3CDTF">2017-07-17T08:50:09Z</dcterms:created>
  <dcterms:modified xsi:type="dcterms:W3CDTF">2017-07-26T10:23:48Z</dcterms:modified>
</cp:coreProperties>
</file>